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78356"/>
  </p:normalViewPr>
  <p:slideViewPr>
    <p:cSldViewPr snapToGrid="0">
      <p:cViewPr varScale="1">
        <p:scale>
          <a:sx n="98" d="100"/>
          <a:sy n="98" d="100"/>
        </p:scale>
        <p:origin x="1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74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29414B59-B301-4DE7-A97C-94D8BFCA4F06}" type="datetimeFigureOut">
              <a:rPr lang="de-DE" smtClean="0"/>
              <a:t>27.08.24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1EC3914D-3DCD-4374-B9B2-B11CE4A273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870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A0385964-763A-40CE-A22A-3ACAD09B202E}" type="datetimeFigureOut">
              <a:rPr lang="de-DE" smtClean="0"/>
              <a:t>27.08.24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1249363"/>
            <a:ext cx="4497388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32B5CB81-42C3-4C98-9C16-D5AC657CD6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5334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CB81-42C3-4C98-9C16-D5AC657CD6B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0213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5CB81-42C3-4C98-9C16-D5AC657CD6BF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286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CB81-42C3-4C98-9C16-D5AC657CD6B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3602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5CB81-42C3-4C98-9C16-D5AC657CD6B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8752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5CB81-42C3-4C98-9C16-D5AC657CD6B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91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5CB81-42C3-4C98-9C16-D5AC657CD6B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486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5CB81-42C3-4C98-9C16-D5AC657CD6B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797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5CB81-42C3-4C98-9C16-D5AC657CD6B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196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Auf engen Zeitrahmen hinweisen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CB81-42C3-4C98-9C16-D5AC657CD6B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887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5CB81-42C3-4C98-9C16-D5AC657CD6B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978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Irm, August 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 zum MSA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42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Irm, August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 zum MSA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82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Irm, August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 zum MSA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09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Irm, August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 zum MSA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12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Irm, August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 zum MSA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4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Irm, August 2020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 zum MSA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838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939800"/>
            <a:ext cx="7886700" cy="7508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Irm, August 2020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 zum MSA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2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Irm, August 2020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 zum MSA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66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Irm, August 2020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 zum MSA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23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079500"/>
            <a:ext cx="2949178" cy="1092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260600"/>
            <a:ext cx="2949178" cy="36083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Irm, August 2020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 zum MSA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42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Irm, August 2020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 zum MSA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12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932018"/>
            <a:ext cx="7886700" cy="75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2"/>
                </a:solidFill>
              </a:defRPr>
            </a:lvl1pPr>
          </a:lstStyle>
          <a:p>
            <a:r>
              <a:rPr lang="de-DE"/>
              <a:t>Irm, August 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r>
              <a:rPr lang="de-DE"/>
              <a:t>Information zum MSA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E57AA8A-002B-4FC3-BCE5-2B8768EEFC26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407203" y="74950"/>
            <a:ext cx="8332403" cy="933450"/>
            <a:chOff x="542937" y="74950"/>
            <a:chExt cx="11109871" cy="933450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937" y="295469"/>
              <a:ext cx="1268929" cy="457162"/>
            </a:xfrm>
            <a:prstGeom prst="rect">
              <a:avLst/>
            </a:prstGeom>
          </p:spPr>
        </p:pic>
        <p:cxnSp>
          <p:nvCxnSpPr>
            <p:cNvPr id="9" name="Gerader Verbinder 8"/>
            <p:cNvCxnSpPr/>
            <p:nvPr/>
          </p:nvCxnSpPr>
          <p:spPr>
            <a:xfrm flipV="1">
              <a:off x="571500" y="752631"/>
              <a:ext cx="11081308" cy="34769"/>
            </a:xfrm>
            <a:prstGeom prst="line">
              <a:avLst/>
            </a:prstGeom>
            <a:ln w="85725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7067" y="74950"/>
              <a:ext cx="965775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207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Die mediengestützte</a:t>
            </a:r>
            <a:br>
              <a:rPr lang="de-DE" b="1" dirty="0"/>
            </a:br>
            <a:r>
              <a:rPr lang="de-DE" b="1" dirty="0"/>
              <a:t>Projektarbeit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am Werner-von-Siemens-Gymnasium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Bus, September 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Information zur mediengestützten Projektarbeit (</a:t>
            </a:r>
            <a:r>
              <a:rPr lang="de-DE" dirty="0" err="1"/>
              <a:t>mPA</a:t>
            </a:r>
            <a:r>
              <a:rPr lang="de-DE" dirty="0"/>
              <a:t>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9931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Weitere Informationen…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Am einfachsten über </a:t>
            </a:r>
          </a:p>
          <a:p>
            <a:pPr marL="0" indent="0">
              <a:buNone/>
            </a:pPr>
            <a:r>
              <a:rPr lang="de-DE" dirty="0"/>
              <a:t>die Schul-Webseite: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Bus, September 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Information zur mediengestützten Projektarbeit (</a:t>
            </a:r>
            <a:r>
              <a:rPr lang="de-DE" dirty="0" err="1"/>
              <a:t>mPA</a:t>
            </a:r>
            <a:r>
              <a:rPr lang="de-DE" dirty="0"/>
              <a:t>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10</a:t>
            </a:fld>
            <a:endParaRPr lang="de-DE"/>
          </a:p>
        </p:txBody>
      </p:sp>
      <p:pic>
        <p:nvPicPr>
          <p:cNvPr id="12" name="Grafik 11" descr="Ein Bild, das Text, Screenshot, Website, Webseite enthält.&#10;&#10;Automatisch generierte Beschreibung">
            <a:extLst>
              <a:ext uri="{FF2B5EF4-FFF2-40B4-BE49-F238E27FC236}">
                <a16:creationId xmlns:a16="http://schemas.microsoft.com/office/drawing/2014/main" id="{F2ADBB8D-73D4-03EE-ADDA-D61D0D598E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50" y="1886175"/>
            <a:ext cx="5429354" cy="4141138"/>
          </a:xfrm>
          <a:prstGeom prst="rect">
            <a:avLst/>
          </a:prstGeom>
        </p:spPr>
      </p:pic>
      <p:sp>
        <p:nvSpPr>
          <p:cNvPr id="9" name="Rechteckiger Pfeil 8"/>
          <p:cNvSpPr/>
          <p:nvPr/>
        </p:nvSpPr>
        <p:spPr>
          <a:xfrm rot="10800000" flipH="1">
            <a:off x="4909723" y="2950057"/>
            <a:ext cx="833904" cy="1741866"/>
          </a:xfrm>
          <a:prstGeom prst="bentArrow">
            <a:avLst>
              <a:gd name="adj1" fmla="val 25000"/>
              <a:gd name="adj2" fmla="val 24038"/>
              <a:gd name="adj3" fmla="val 25000"/>
              <a:gd name="adj4" fmla="val 4375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0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Weitere Informationen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Am einfachsten über die Schul-Webseite.</a:t>
            </a:r>
          </a:p>
          <a:p>
            <a:pPr marL="0" indent="0">
              <a:buNone/>
            </a:pPr>
            <a:r>
              <a:rPr lang="de-DE" dirty="0"/>
              <a:t>Dort ist auch diese Präsentation abrufbar.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Im Foyer befindet sich ein Glaskasten für der J10, hauptsächlich zum Thema </a:t>
            </a:r>
            <a:r>
              <a:rPr lang="de-DE" dirty="0" err="1"/>
              <a:t>mPA</a:t>
            </a:r>
            <a:r>
              <a:rPr lang="de-DE" dirty="0"/>
              <a:t> und Oberstufenwahl.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Ansonsten informieren euch die Klassenlehrer(innen), die betreuenden Fachlehrkräfte und Herr Bußmann als Mittelstufenkoordinator.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Gesetzliche Grundlage ist die „Sekundarstufen I-Verordnung“ vom 31.3.2010, zuletzt geändert am 04.10.2023.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Bus, September 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Information zur mediengestützten Projektarbeit (</a:t>
            </a:r>
            <a:r>
              <a:rPr lang="de-DE" dirty="0" err="1"/>
              <a:t>mPA</a:t>
            </a:r>
            <a:r>
              <a:rPr lang="de-DE" dirty="0"/>
              <a:t>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8780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7200" dirty="0"/>
              <a:t>Vielen Dank </a:t>
            </a:r>
          </a:p>
          <a:p>
            <a:pPr marL="0" indent="0" algn="ctr">
              <a:buNone/>
            </a:pPr>
            <a:r>
              <a:rPr lang="de-DE" sz="7200" dirty="0"/>
              <a:t>für eure </a:t>
            </a:r>
          </a:p>
          <a:p>
            <a:pPr marL="0" indent="0" algn="ctr">
              <a:buNone/>
            </a:pPr>
            <a:r>
              <a:rPr lang="de-DE" sz="7200" dirty="0"/>
              <a:t>Aufmerksamkeit</a:t>
            </a:r>
          </a:p>
          <a:p>
            <a:pPr marL="0" indent="0" algn="ctr">
              <a:buNone/>
            </a:pPr>
            <a:r>
              <a:rPr lang="de-DE" sz="3200" dirty="0"/>
              <a:t>… und ein erfolgreiches Schuljahr und </a:t>
            </a:r>
            <a:r>
              <a:rPr lang="de-DE" sz="3200" dirty="0" err="1"/>
              <a:t>mPA</a:t>
            </a:r>
            <a:r>
              <a:rPr lang="de-DE" sz="3200" dirty="0"/>
              <a:t>!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Bus, September 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Information zur mediengestützten Projektarbeit (</a:t>
            </a:r>
            <a:r>
              <a:rPr lang="de-DE" dirty="0" err="1"/>
              <a:t>mPA</a:t>
            </a:r>
            <a:r>
              <a:rPr lang="de-DE" dirty="0"/>
              <a:t>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4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Die mediengestützte Projektarbeit (</a:t>
            </a:r>
            <a:r>
              <a:rPr lang="de-DE" dirty="0" err="1"/>
              <a:t>mPA</a:t>
            </a:r>
            <a:r>
              <a:rPr lang="de-DE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de-DE" sz="2800" dirty="0"/>
              <a:t>Bedeutung</a:t>
            </a:r>
          </a:p>
          <a:p>
            <a:pPr marL="457200" indent="-457200">
              <a:buAutoNum type="arabicPeriod"/>
            </a:pPr>
            <a:endParaRPr lang="de-DE" sz="2800" dirty="0"/>
          </a:p>
          <a:p>
            <a:pPr marL="457200" indent="-457200">
              <a:buAutoNum type="arabicPeriod"/>
            </a:pPr>
            <a:r>
              <a:rPr lang="de-DE" sz="2800" dirty="0"/>
              <a:t>Rechtliche Vorgaben - Wahl der Fächer</a:t>
            </a:r>
          </a:p>
          <a:p>
            <a:pPr marL="457200" indent="-457200">
              <a:buAutoNum type="arabicPeriod"/>
            </a:pPr>
            <a:endParaRPr lang="de-DE" sz="2800" dirty="0"/>
          </a:p>
          <a:p>
            <a:pPr marL="457200" indent="-457200">
              <a:buAutoNum type="arabicPeriod"/>
            </a:pPr>
            <a:r>
              <a:rPr lang="de-DE" sz="2800" dirty="0"/>
              <a:t>Organisatorischer Ablauf der mediengestützten Projektarbeit (</a:t>
            </a:r>
            <a:r>
              <a:rPr lang="de-DE" sz="2800" dirty="0" err="1"/>
              <a:t>mPA</a:t>
            </a:r>
            <a:r>
              <a:rPr lang="de-DE" sz="2800" dirty="0"/>
              <a:t>)</a:t>
            </a:r>
          </a:p>
          <a:p>
            <a:pPr marL="457200" indent="-457200">
              <a:buAutoNum type="arabicPeriod"/>
            </a:pPr>
            <a:endParaRPr lang="de-DE" sz="2800" dirty="0"/>
          </a:p>
          <a:p>
            <a:pPr marL="457200" indent="-457200">
              <a:buAutoNum type="arabicPeriod"/>
            </a:pPr>
            <a:r>
              <a:rPr lang="de-DE" sz="2800" dirty="0"/>
              <a:t>Bewertung der mediengestützten Projektarbeit (</a:t>
            </a:r>
            <a:r>
              <a:rPr lang="de-DE" sz="2800" dirty="0" err="1"/>
              <a:t>mPA</a:t>
            </a:r>
            <a:r>
              <a:rPr lang="de-DE" sz="2800" dirty="0"/>
              <a:t>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Bus, September 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Information zur mediengestützten Projektarbeit (</a:t>
            </a:r>
            <a:r>
              <a:rPr lang="de-DE" dirty="0" err="1"/>
              <a:t>mPA</a:t>
            </a:r>
            <a:r>
              <a:rPr lang="de-DE" dirty="0"/>
              <a:t>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684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1. Bedeutung der mediengestützten Projektarbeit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400" dirty="0"/>
              <a:t>Seit dem Schuljahr 2023-24 keine MSA-Prüfungen mehr am Gymnasium 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sz="2400" dirty="0"/>
              <a:t>Neueinführung von mediengestützter Projektarbeit, die verpflichtend von allen Schülerinnen und Schülern durchgeführt werden muss.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sz="2400" dirty="0"/>
              <a:t>Sehr gut </a:t>
            </a:r>
            <a:r>
              <a:rPr lang="de-DE" sz="2400" u="sng" dirty="0"/>
              <a:t>als Vorbereitung auf die 5. PK im Abitur</a:t>
            </a:r>
            <a:r>
              <a:rPr lang="de-DE" sz="2400" dirty="0"/>
              <a:t>, deswegen Vorbereitung im Zeitraum der Lernwerkstatt </a:t>
            </a:r>
          </a:p>
          <a:p>
            <a:endParaRPr lang="de-DE" sz="2400" dirty="0"/>
          </a:p>
          <a:p>
            <a:r>
              <a:rPr lang="de-DE" sz="2400" dirty="0"/>
              <a:t>Kriterien in § 19, SEK-I-VO aufgeführt und durch die Schule spezifiziert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Bus, September 2024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Information zur mediengestützten Projektarbeit (</a:t>
            </a:r>
            <a:r>
              <a:rPr lang="de-DE" dirty="0" err="1"/>
              <a:t>mPA</a:t>
            </a:r>
            <a:r>
              <a:rPr lang="de-DE" dirty="0"/>
              <a:t>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58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Rechtliche Vorgaben – Wahl der Fächer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Am Werner-von-Siemens-Gymnasium wird aus organisatorischen Gründen die mediengestützte Projektarbeit in Klasse 10 durchgeführt.</a:t>
            </a:r>
          </a:p>
          <a:p>
            <a:r>
              <a:rPr lang="de-DE" dirty="0"/>
              <a:t>Mediengestützte Projektarbeit in </a:t>
            </a:r>
            <a:r>
              <a:rPr lang="de-DE" u="sng" dirty="0"/>
              <a:t>Einzel- oder Gruppenarbeit </a:t>
            </a:r>
            <a:endParaRPr lang="de-DE" dirty="0"/>
          </a:p>
          <a:p>
            <a:r>
              <a:rPr lang="de-DE" dirty="0"/>
              <a:t>Alle Fächer wählbar in J10 außer Enrichment - epochale Fächer sind möglich</a:t>
            </a:r>
          </a:p>
          <a:p>
            <a:r>
              <a:rPr lang="de-DE" u="sng" dirty="0"/>
              <a:t>Thema</a:t>
            </a:r>
            <a:r>
              <a:rPr lang="de-DE" dirty="0"/>
              <a:t> der Projektarbeit genommen aus </a:t>
            </a:r>
            <a:r>
              <a:rPr lang="de-DE" u="sng" dirty="0"/>
              <a:t>Rahmenlehrplan der Jahrgangsstufen 9 oder 10</a:t>
            </a:r>
            <a:r>
              <a:rPr lang="de-DE" dirty="0"/>
              <a:t> </a:t>
            </a:r>
          </a:p>
          <a:p>
            <a:endParaRPr lang="de-DE" dirty="0"/>
          </a:p>
          <a:p>
            <a:r>
              <a:rPr lang="de-DE" dirty="0"/>
              <a:t>Mediengestützte Projektarbeit besteht aus:</a:t>
            </a:r>
          </a:p>
          <a:p>
            <a:pPr marL="457200" indent="-457200">
              <a:buAutoNum type="alphaLcParenR"/>
            </a:pPr>
            <a:r>
              <a:rPr lang="de-DE" dirty="0"/>
              <a:t>Präsentation</a:t>
            </a:r>
          </a:p>
          <a:p>
            <a:pPr marL="457200" indent="-457200">
              <a:buAutoNum type="alphaLcParenR"/>
            </a:pPr>
            <a:r>
              <a:rPr lang="de-DE" dirty="0"/>
              <a:t>Schriftlicher Bericht (max. 2 Seiten) oder praktische Arbeit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Bus, September 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Information zur mediengestützten Projektarbeit (</a:t>
            </a:r>
            <a:r>
              <a:rPr lang="de-DE" dirty="0" err="1"/>
              <a:t>mPA</a:t>
            </a:r>
            <a:r>
              <a:rPr lang="de-DE" dirty="0"/>
              <a:t>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5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Organisatorischer Ablauf der </a:t>
            </a:r>
            <a:r>
              <a:rPr lang="de-DE" dirty="0" err="1"/>
              <a:t>mPA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12746"/>
            <a:ext cx="7886700" cy="4351338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lphaLcParenR"/>
            </a:pPr>
            <a:r>
              <a:rPr lang="de-DE" dirty="0"/>
              <a:t>Wiederholen von wichtigen Aspekten einer Präsentation in der Lernwerkstatt (1. Schulwoche)</a:t>
            </a:r>
          </a:p>
          <a:p>
            <a:pPr marL="457200" indent="-457200">
              <a:buAutoNum type="alphaLcParenR"/>
            </a:pPr>
            <a:r>
              <a:rPr lang="de-DE" dirty="0"/>
              <a:t>Schülerinnen und Schüler treffen ihre Entscheidung, in welchem Fach die </a:t>
            </a:r>
            <a:r>
              <a:rPr lang="de-DE" dirty="0" err="1"/>
              <a:t>mPA</a:t>
            </a:r>
            <a:r>
              <a:rPr lang="de-DE" dirty="0"/>
              <a:t> stattfinden soll</a:t>
            </a:r>
          </a:p>
          <a:p>
            <a:pPr marL="0" indent="0">
              <a:buNone/>
            </a:pPr>
            <a:r>
              <a:rPr lang="de-DE" dirty="0"/>
              <a:t>	WICHTIG: </a:t>
            </a:r>
            <a:r>
              <a:rPr lang="de-DE" u="sng" dirty="0"/>
              <a:t>kein Wechsel nachträglich möglich</a:t>
            </a:r>
            <a:r>
              <a:rPr lang="de-DE" dirty="0"/>
              <a:t>!!!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b="1" dirty="0"/>
              <a:t>Abgabe des Formulars zur verbindlichen </a:t>
            </a:r>
            <a:r>
              <a:rPr lang="de-DE" b="1" dirty="0" err="1"/>
              <a:t>Fachwahl</a:t>
            </a:r>
            <a:r>
              <a:rPr lang="de-DE" b="1" dirty="0"/>
              <a:t> </a:t>
            </a:r>
            <a:r>
              <a:rPr lang="de-DE" b="1" dirty="0" err="1"/>
              <a:t>mPA</a:t>
            </a:r>
            <a:r>
              <a:rPr lang="de-DE" b="1" dirty="0"/>
              <a:t> bis 		26.09.2024 an Klassenleitung</a:t>
            </a:r>
          </a:p>
          <a:p>
            <a:pPr marL="457200" indent="-457200">
              <a:buAutoNum type="alphaLcParenR" startAt="3"/>
            </a:pPr>
            <a:r>
              <a:rPr lang="de-DE" dirty="0"/>
              <a:t>Beratung und Betreuung durch Fachlehrkraft – Thema wird von         Fachlehrkraft vorgegeben</a:t>
            </a:r>
          </a:p>
          <a:p>
            <a:pPr marL="457200" indent="-457200">
              <a:buAutoNum type="alphaLcParenR" startAt="3"/>
            </a:pPr>
            <a:r>
              <a:rPr lang="de-DE" dirty="0"/>
              <a:t>Abstimmen des Termins der </a:t>
            </a:r>
            <a:r>
              <a:rPr lang="de-DE" dirty="0" err="1"/>
              <a:t>mPA</a:t>
            </a:r>
            <a:r>
              <a:rPr lang="de-DE" dirty="0"/>
              <a:t> mit Fachlehrkraft – </a:t>
            </a:r>
            <a:r>
              <a:rPr lang="de-DE" dirty="0" err="1"/>
              <a:t>mPA</a:t>
            </a:r>
            <a:r>
              <a:rPr lang="de-DE" dirty="0"/>
              <a:t> wird im normalen Fachunterricht durchgeführt – </a:t>
            </a:r>
            <a:r>
              <a:rPr lang="de-DE" u="sng" dirty="0"/>
              <a:t>kein Extra-Tag!!!</a:t>
            </a:r>
          </a:p>
          <a:p>
            <a:pPr marL="457200" indent="-457200">
              <a:buAutoNum type="alphaLcParenR" startAt="3"/>
            </a:pPr>
            <a:r>
              <a:rPr lang="de-DE" dirty="0"/>
              <a:t>Durchführung der </a:t>
            </a:r>
            <a:r>
              <a:rPr lang="de-DE" dirty="0" err="1"/>
              <a:t>mPA</a:t>
            </a:r>
            <a:r>
              <a:rPr lang="de-DE" dirty="0"/>
              <a:t> in Einzelarbeit oder Gruppenarbeit im Laufe des Schuljahres im normalen Fachunterricht</a:t>
            </a:r>
            <a:endParaRPr lang="de-DE" b="1" dirty="0"/>
          </a:p>
          <a:p>
            <a:pPr marL="0" indent="0">
              <a:buNone/>
            </a:pPr>
            <a:endParaRPr lang="de-DE" b="1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Bus, September 2024</a:t>
            </a:r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Information zur mediengestützten Projektarbeit (</a:t>
            </a:r>
            <a:r>
              <a:rPr lang="de-DE" dirty="0" err="1"/>
              <a:t>mPA</a:t>
            </a:r>
            <a:r>
              <a:rPr lang="de-DE" dirty="0"/>
              <a:t>)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5</a:t>
            </a:fld>
            <a:endParaRPr lang="de-DE" dirty="0"/>
          </a:p>
        </p:txBody>
      </p:sp>
      <p:sp>
        <p:nvSpPr>
          <p:cNvPr id="14" name="Pfeil nach unten 13">
            <a:extLst>
              <a:ext uri="{FF2B5EF4-FFF2-40B4-BE49-F238E27FC236}">
                <a16:creationId xmlns:a16="http://schemas.microsoft.com/office/drawing/2014/main" id="{2B4A51B9-EA2B-DDB4-0B0A-8FF26856041B}"/>
              </a:ext>
            </a:extLst>
          </p:cNvPr>
          <p:cNvSpPr/>
          <p:nvPr/>
        </p:nvSpPr>
        <p:spPr>
          <a:xfrm rot="16200000">
            <a:off x="976777" y="3501036"/>
            <a:ext cx="210098" cy="463638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459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932018"/>
            <a:ext cx="7886700" cy="1257390"/>
          </a:xfrm>
        </p:spPr>
        <p:txBody>
          <a:bodyPr>
            <a:normAutofit fontScale="90000"/>
          </a:bodyPr>
          <a:lstStyle/>
          <a:p>
            <a:r>
              <a:rPr lang="de-DE" dirty="0"/>
              <a:t>4. </a:t>
            </a:r>
            <a:r>
              <a:rPr lang="de-DE" sz="3600" dirty="0"/>
              <a:t>Bewertung der mediengestützten Projektarbeit (</a:t>
            </a:r>
            <a:r>
              <a:rPr lang="de-DE" sz="3600" dirty="0" err="1"/>
              <a:t>mPA</a:t>
            </a:r>
            <a:r>
              <a:rPr lang="de-DE" sz="3600" dirty="0"/>
              <a:t>)</a:t>
            </a:r>
            <a:br>
              <a:rPr lang="de-DE" sz="3600" dirty="0"/>
            </a:b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Bus, September 2024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Information zur mediengestützten Projektarbeit (</a:t>
            </a:r>
            <a:r>
              <a:rPr lang="de-DE" dirty="0" err="1"/>
              <a:t>mPA</a:t>
            </a:r>
            <a:r>
              <a:rPr lang="de-DE" dirty="0"/>
              <a:t>)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6</a:t>
            </a:fld>
            <a:endParaRPr lang="de-DE"/>
          </a:p>
        </p:txBody>
      </p:sp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48DAD410-A582-4DA6-7394-FFDBB5381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5275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Unterscheidung zwischen Fächern mit Klassenarbeiten und Fächern ohne Klassenarbeiten, sprich LEKs</a:t>
            </a:r>
          </a:p>
          <a:p>
            <a:endParaRPr lang="de-DE" dirty="0"/>
          </a:p>
          <a:p>
            <a:r>
              <a:rPr lang="de-DE" dirty="0"/>
              <a:t>Folge ist eine unterschiedliche Gewichtung, d.h. mit wieviel Prozent die </a:t>
            </a:r>
            <a:r>
              <a:rPr lang="de-DE" dirty="0" err="1"/>
              <a:t>mPA</a:t>
            </a:r>
            <a:r>
              <a:rPr lang="de-DE" dirty="0"/>
              <a:t> in die Gesamtnote eingeht (kann von ca. 10% bis 25 % betragen)</a:t>
            </a:r>
          </a:p>
          <a:p>
            <a:endParaRPr lang="de-DE" dirty="0"/>
          </a:p>
          <a:p>
            <a:r>
              <a:rPr lang="de-DE" dirty="0"/>
              <a:t>Bitte sehr gut abwägen, was gewollt ist</a:t>
            </a:r>
          </a:p>
          <a:p>
            <a:endParaRPr lang="de-DE" dirty="0"/>
          </a:p>
          <a:p>
            <a:r>
              <a:rPr lang="de-DE" dirty="0"/>
              <a:t>Trotzdem sehr sinnvoll, diese </a:t>
            </a:r>
            <a:r>
              <a:rPr lang="de-DE" dirty="0" err="1"/>
              <a:t>mPA</a:t>
            </a:r>
            <a:r>
              <a:rPr lang="de-DE" dirty="0"/>
              <a:t> ernst zu nehmen, da sie sehr hilfreich ist für die spätere Anforderung der 5. PK im Abitur</a:t>
            </a:r>
          </a:p>
        </p:txBody>
      </p:sp>
    </p:spTree>
    <p:extLst>
      <p:ext uri="{BB962C8B-B14F-4D97-AF65-F5344CB8AC3E}">
        <p14:creationId xmlns:p14="http://schemas.microsoft.com/office/powerpoint/2010/main" val="957575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4. </a:t>
            </a:r>
            <a:r>
              <a:rPr lang="de-DE" sz="3200" dirty="0"/>
              <a:t>Bewertung der mediengestützten Projektarbeit (</a:t>
            </a:r>
            <a:r>
              <a:rPr lang="de-DE" sz="3200" dirty="0" err="1"/>
              <a:t>mPA</a:t>
            </a:r>
            <a:r>
              <a:rPr lang="de-DE" sz="3200" dirty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400" u="sng" dirty="0"/>
              <a:t>Leistungsbewertung für die Fächer mit Klassenarbeiten: </a:t>
            </a:r>
          </a:p>
          <a:p>
            <a:r>
              <a:rPr lang="de-DE" dirty="0"/>
              <a:t>Folgende Fächer: Deutsch, Mathematik, alle Fremdsprachen, Wahlpflichtfach I und II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Die </a:t>
            </a:r>
            <a:r>
              <a:rPr lang="de-DE" dirty="0" err="1"/>
              <a:t>mPA</a:t>
            </a:r>
            <a:r>
              <a:rPr lang="de-DE" dirty="0"/>
              <a:t> ersetzt eine Klassenarbeit – die Fachlehrkraft bestimmt, welche Klassenarbeit ersetzt wird, d.h. </a:t>
            </a:r>
            <a:r>
              <a:rPr lang="de-DE" dirty="0" err="1"/>
              <a:t>SuS</a:t>
            </a:r>
            <a:r>
              <a:rPr lang="de-DE" dirty="0"/>
              <a:t> mit </a:t>
            </a:r>
            <a:r>
              <a:rPr lang="de-DE" dirty="0" err="1"/>
              <a:t>mPA</a:t>
            </a:r>
            <a:r>
              <a:rPr lang="de-DE" dirty="0"/>
              <a:t> schreiben dann diese Klassenarbeit nicht mit!!!</a:t>
            </a:r>
          </a:p>
          <a:p>
            <a:endParaRPr lang="de-DE" dirty="0"/>
          </a:p>
          <a:p>
            <a:r>
              <a:rPr lang="de-DE" dirty="0" err="1"/>
              <a:t>SuS</a:t>
            </a:r>
            <a:r>
              <a:rPr lang="de-DE" dirty="0"/>
              <a:t>, die eine Klassenarbeit wegen </a:t>
            </a:r>
            <a:r>
              <a:rPr lang="de-DE" dirty="0" err="1"/>
              <a:t>mPA</a:t>
            </a:r>
            <a:r>
              <a:rPr lang="de-DE" dirty="0"/>
              <a:t> nicht mitschreiben, werden während der Klassenarbeitszeit beaufsichtigt!!!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Die </a:t>
            </a:r>
            <a:r>
              <a:rPr lang="de-DE" u="sng" dirty="0"/>
              <a:t>Bewertung geht in die schriftlichen Leistungen ein </a:t>
            </a:r>
            <a:r>
              <a:rPr lang="de-DE" dirty="0"/>
              <a:t>– Gewichtung ist damit eindeutig geklärt</a:t>
            </a:r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Bus, September 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Information zur mediengestützten Projektarbeit (</a:t>
            </a:r>
            <a:r>
              <a:rPr lang="de-DE" dirty="0" err="1"/>
              <a:t>mPA</a:t>
            </a:r>
            <a:r>
              <a:rPr lang="de-DE" dirty="0"/>
              <a:t>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361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816108"/>
            <a:ext cx="7886700" cy="549053"/>
          </a:xfrm>
        </p:spPr>
        <p:txBody>
          <a:bodyPr>
            <a:normAutofit/>
          </a:bodyPr>
          <a:lstStyle/>
          <a:p>
            <a:r>
              <a:rPr lang="de-DE" sz="2800" dirty="0"/>
              <a:t>4. Bewertung der mediengestützten Projektarbeit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511165"/>
            <a:ext cx="7886700" cy="484518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sz="2800" u="sng" dirty="0"/>
              <a:t>Gewichtung der </a:t>
            </a:r>
            <a:r>
              <a:rPr lang="de-DE" sz="2800" u="sng" dirty="0" err="1"/>
              <a:t>mPA</a:t>
            </a:r>
            <a:r>
              <a:rPr lang="de-DE" sz="2800" u="sng" dirty="0"/>
              <a:t> für Fächer mit Klassenarbeiten: </a:t>
            </a:r>
          </a:p>
          <a:p>
            <a:pPr marL="0" indent="0">
              <a:buNone/>
            </a:pPr>
            <a:endParaRPr lang="de-DE" u="sng" dirty="0"/>
          </a:p>
          <a:p>
            <a:pPr marL="0" indent="0">
              <a:buNone/>
            </a:pPr>
            <a:r>
              <a:rPr lang="de-DE" u="sng" dirty="0"/>
              <a:t>Deutsch, Mathematik, Fremdsprachen (einschließlich WPF I)</a:t>
            </a:r>
          </a:p>
          <a:p>
            <a:pPr marL="0" indent="0">
              <a:buNone/>
            </a:pPr>
            <a:r>
              <a:rPr lang="de-DE" dirty="0"/>
              <a:t>	Anzahl der Klassenarbeiten: 4</a:t>
            </a:r>
          </a:p>
          <a:p>
            <a:pPr marL="0" indent="0">
              <a:buNone/>
            </a:pPr>
            <a:r>
              <a:rPr lang="de-DE" dirty="0"/>
              <a:t>	Anzahl der Klassenarbeiten von </a:t>
            </a:r>
            <a:r>
              <a:rPr lang="de-DE" dirty="0" err="1"/>
              <a:t>SuS</a:t>
            </a:r>
            <a:r>
              <a:rPr lang="de-DE" dirty="0"/>
              <a:t> mit </a:t>
            </a:r>
            <a:r>
              <a:rPr lang="de-DE" dirty="0" err="1"/>
              <a:t>mPA</a:t>
            </a:r>
            <a:r>
              <a:rPr lang="de-DE" dirty="0"/>
              <a:t>: 3</a:t>
            </a:r>
          </a:p>
          <a:p>
            <a:pPr marL="0" indent="0">
              <a:buNone/>
            </a:pPr>
            <a:r>
              <a:rPr lang="de-DE" dirty="0"/>
              <a:t>	12,5 % der Jahresendnote</a:t>
            </a:r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r>
              <a:rPr lang="de-DE" u="sng" dirty="0"/>
              <a:t>Wahlpflichtfach Naturwissenschaften:</a:t>
            </a:r>
          </a:p>
          <a:p>
            <a:pPr marL="0" indent="0">
              <a:buNone/>
            </a:pPr>
            <a:r>
              <a:rPr lang="de-DE" dirty="0"/>
              <a:t>	Anzahl der Klassenarbeiten: 2 Klassenarbeiten und 1 Ersatzleistung als </a:t>
            </a:r>
          </a:p>
          <a:p>
            <a:pPr marL="0" indent="0">
              <a:buNone/>
            </a:pPr>
            <a:r>
              <a:rPr lang="de-DE" dirty="0"/>
              <a:t>    	Präsentation</a:t>
            </a:r>
          </a:p>
          <a:p>
            <a:pPr marL="0" indent="0">
              <a:buNone/>
            </a:pPr>
            <a:r>
              <a:rPr lang="de-DE" dirty="0"/>
              <a:t>	Anrechnung der Ersatzleistung als </a:t>
            </a:r>
            <a:r>
              <a:rPr lang="de-DE" dirty="0" err="1"/>
              <a:t>mPA</a:t>
            </a:r>
            <a:r>
              <a:rPr lang="de-DE" dirty="0"/>
              <a:t> möglich</a:t>
            </a:r>
          </a:p>
          <a:p>
            <a:pPr marL="0" indent="0">
              <a:buNone/>
            </a:pPr>
            <a:r>
              <a:rPr lang="de-DE" dirty="0"/>
              <a:t>	ca. 17 % der Jahresendnote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u="sng" dirty="0"/>
              <a:t>Wahlpflichtfach II:</a:t>
            </a:r>
          </a:p>
          <a:p>
            <a:pPr marL="0" indent="0">
              <a:buNone/>
            </a:pPr>
            <a:r>
              <a:rPr lang="de-DE" dirty="0"/>
              <a:t>	Anzahl der Klassenarbeiten: 2</a:t>
            </a:r>
          </a:p>
          <a:p>
            <a:pPr marL="0" indent="0">
              <a:buNone/>
            </a:pPr>
            <a:r>
              <a:rPr lang="de-DE" dirty="0"/>
              <a:t>	Anzahl der Klassenarbeiten von </a:t>
            </a:r>
            <a:r>
              <a:rPr lang="de-DE" dirty="0" err="1"/>
              <a:t>SuS</a:t>
            </a:r>
            <a:r>
              <a:rPr lang="de-DE" dirty="0"/>
              <a:t> mit </a:t>
            </a:r>
            <a:r>
              <a:rPr lang="de-DE" dirty="0" err="1"/>
              <a:t>mPA</a:t>
            </a:r>
            <a:r>
              <a:rPr lang="de-DE" dirty="0"/>
              <a:t>: 1</a:t>
            </a:r>
          </a:p>
          <a:p>
            <a:pPr marL="0" indent="0">
              <a:buNone/>
            </a:pPr>
            <a:r>
              <a:rPr lang="de-DE" dirty="0"/>
              <a:t>	ca. 25 % der Jahresendnote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Bus, September 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Information zur mediengestützten Projektarbeit (</a:t>
            </a:r>
            <a:r>
              <a:rPr lang="de-DE" dirty="0" err="1"/>
              <a:t>mPA</a:t>
            </a:r>
            <a:r>
              <a:rPr lang="de-DE" dirty="0"/>
              <a:t>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8</a:t>
            </a:fld>
            <a:endParaRPr lang="de-DE"/>
          </a:p>
        </p:txBody>
      </p:sp>
      <p:sp>
        <p:nvSpPr>
          <p:cNvPr id="7" name="Pfeil nach unten 6">
            <a:extLst>
              <a:ext uri="{FF2B5EF4-FFF2-40B4-BE49-F238E27FC236}">
                <a16:creationId xmlns:a16="http://schemas.microsoft.com/office/drawing/2014/main" id="{36EE134A-A63A-D9C6-22F4-9967752708D9}"/>
              </a:ext>
            </a:extLst>
          </p:cNvPr>
          <p:cNvSpPr/>
          <p:nvPr/>
        </p:nvSpPr>
        <p:spPr>
          <a:xfrm rot="16200000">
            <a:off x="868914" y="2925389"/>
            <a:ext cx="210098" cy="463638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unten 7">
            <a:extLst>
              <a:ext uri="{FF2B5EF4-FFF2-40B4-BE49-F238E27FC236}">
                <a16:creationId xmlns:a16="http://schemas.microsoft.com/office/drawing/2014/main" id="{C1EB1BA1-46A3-A606-17D8-EE0AE8608F7C}"/>
              </a:ext>
            </a:extLst>
          </p:cNvPr>
          <p:cNvSpPr/>
          <p:nvPr/>
        </p:nvSpPr>
        <p:spPr>
          <a:xfrm rot="16200000">
            <a:off x="868914" y="4352547"/>
            <a:ext cx="210098" cy="463638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unten 8">
            <a:extLst>
              <a:ext uri="{FF2B5EF4-FFF2-40B4-BE49-F238E27FC236}">
                <a16:creationId xmlns:a16="http://schemas.microsoft.com/office/drawing/2014/main" id="{7AD4DC4F-D8AC-0963-6E47-38BD3C01A62B}"/>
              </a:ext>
            </a:extLst>
          </p:cNvPr>
          <p:cNvSpPr/>
          <p:nvPr/>
        </p:nvSpPr>
        <p:spPr>
          <a:xfrm rot="16200000">
            <a:off x="868914" y="5711876"/>
            <a:ext cx="210098" cy="463638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08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4. Bewertung der mediengestützten Projektarbeit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u="sng" dirty="0"/>
              <a:t>Leistungsbewertung für Fächer, die keine Klassenarbeiten schreiben:</a:t>
            </a:r>
          </a:p>
          <a:p>
            <a:pPr marL="0" indent="0">
              <a:buNone/>
            </a:pPr>
            <a:r>
              <a:rPr lang="de-DE" sz="2000" b="1" u="sng" dirty="0"/>
              <a:t> </a:t>
            </a:r>
          </a:p>
          <a:p>
            <a:r>
              <a:rPr lang="de-DE" sz="2000" dirty="0"/>
              <a:t>Folgende Fächer: Geschichte, Politik, Erdkunde (nicht WPF II), Biologie, Chemie, Physik (Bio, </a:t>
            </a:r>
            <a:r>
              <a:rPr lang="de-DE" sz="2000" dirty="0" err="1"/>
              <a:t>Che</a:t>
            </a:r>
            <a:r>
              <a:rPr lang="de-DE" sz="2000" dirty="0"/>
              <a:t>, </a:t>
            </a:r>
            <a:r>
              <a:rPr lang="de-DE" sz="2000" dirty="0" err="1"/>
              <a:t>Phy</a:t>
            </a:r>
            <a:r>
              <a:rPr lang="de-DE" sz="2000" dirty="0"/>
              <a:t> nicht WPF I), Ethik, Kunst, Musik, Sport </a:t>
            </a:r>
          </a:p>
          <a:p>
            <a:endParaRPr lang="de-DE" sz="2000" dirty="0"/>
          </a:p>
          <a:p>
            <a:r>
              <a:rPr lang="de-DE" sz="2000" dirty="0"/>
              <a:t>Die </a:t>
            </a:r>
            <a:r>
              <a:rPr lang="de-DE" sz="2000" u="sng" dirty="0" err="1"/>
              <a:t>mPA</a:t>
            </a:r>
            <a:r>
              <a:rPr lang="de-DE" sz="2000" u="sng" dirty="0"/>
              <a:t> wird als sonstige Leistung gewertet </a:t>
            </a:r>
            <a:r>
              <a:rPr lang="de-DE" sz="2000" dirty="0"/>
              <a:t>– </a:t>
            </a:r>
            <a:r>
              <a:rPr lang="de-DE" sz="2000" u="sng" dirty="0"/>
              <a:t>es wird keine LEK ersetzt!!!</a:t>
            </a:r>
          </a:p>
          <a:p>
            <a:endParaRPr lang="de-DE" sz="2000" dirty="0"/>
          </a:p>
          <a:p>
            <a:r>
              <a:rPr lang="de-DE" sz="2000" dirty="0"/>
              <a:t>Die Gewichtung der mPa ist bei den jeweiligen Fachlehrkräften zu erfragen - Beschluss der jeweiligen Fachkonferenz</a:t>
            </a:r>
          </a:p>
          <a:p>
            <a:pPr marL="0" indent="0">
              <a:buNone/>
            </a:pPr>
            <a:endParaRPr lang="de-DE" sz="2000" b="1" u="sng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Bus, September 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Information zur mediengestützten Projektarbeit (</a:t>
            </a:r>
            <a:r>
              <a:rPr lang="de-DE" dirty="0" err="1"/>
              <a:t>mPA</a:t>
            </a:r>
            <a:r>
              <a:rPr lang="de-DE" dirty="0"/>
              <a:t>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AA8A-002B-4FC3-BCE5-2B8768EEFC2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5138516"/>
      </p:ext>
    </p:extLst>
  </p:cSld>
  <p:clrMapOvr>
    <a:masterClrMapping/>
  </p:clrMapOvr>
</p:sld>
</file>

<file path=ppt/theme/theme1.xml><?xml version="1.0" encoding="utf-8"?>
<a:theme xmlns:a="http://schemas.openxmlformats.org/drawingml/2006/main" name="Wv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vS Design" id="{36FEF819-9C5F-42CD-9EB5-FE05C10B5591}" vid="{54C61414-C5C1-453B-81AA-083AD95BF4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WvS Design</Template>
  <TotalTime>0</TotalTime>
  <Words>865</Words>
  <Application>Microsoft Macintosh PowerPoint</Application>
  <PresentationFormat>Bildschirmpräsentation (4:3)</PresentationFormat>
  <Paragraphs>143</Paragraphs>
  <Slides>12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WvS Design</vt:lpstr>
      <vt:lpstr>Die mediengestützte Projektarbeit </vt:lpstr>
      <vt:lpstr>Die mediengestützte Projektarbeit (mPA)</vt:lpstr>
      <vt:lpstr>1. Bedeutung der mediengestützten Projektarbeit</vt:lpstr>
      <vt:lpstr>2. Rechtliche Vorgaben – Wahl der Fächer</vt:lpstr>
      <vt:lpstr>3. Organisatorischer Ablauf der mPA</vt:lpstr>
      <vt:lpstr>4. Bewertung der mediengestützten Projektarbeit (mPA) </vt:lpstr>
      <vt:lpstr>4. Bewertung der mediengestützten Projektarbeit (mPA)</vt:lpstr>
      <vt:lpstr>4. Bewertung der mediengestützten Projektarbeit</vt:lpstr>
      <vt:lpstr>4. Bewertung der mediengestützten Projektarbeit</vt:lpstr>
      <vt:lpstr>Weitere Informationen…</vt:lpstr>
      <vt:lpstr>Weitere Informationen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MSA der mittlere Schulabschluss</dc:title>
  <dc:creator>Matthias Irmer</dc:creator>
  <cp:lastModifiedBy>Lehrer 348182_1</cp:lastModifiedBy>
  <cp:revision>45</cp:revision>
  <cp:lastPrinted>2018-08-19T08:04:03Z</cp:lastPrinted>
  <dcterms:created xsi:type="dcterms:W3CDTF">2018-07-29T12:24:55Z</dcterms:created>
  <dcterms:modified xsi:type="dcterms:W3CDTF">2024-08-27T09:39:17Z</dcterms:modified>
</cp:coreProperties>
</file>